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8" r:id="rId4"/>
    <p:sldId id="269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6" r:id="rId14"/>
    <p:sldId id="278" r:id="rId15"/>
    <p:sldId id="279" r:id="rId16"/>
    <p:sldId id="262" r:id="rId17"/>
    <p:sldId id="284" r:id="rId18"/>
    <p:sldId id="285" r:id="rId19"/>
    <p:sldId id="286" r:id="rId20"/>
    <p:sldId id="282" r:id="rId22"/>
    <p:sldId id="260" r:id="rId23"/>
    <p:sldId id="261" r:id="rId24"/>
    <p:sldId id="263" r:id="rId25"/>
    <p:sldId id="265" r:id="rId26"/>
    <p:sldId id="266" r:id="rId27"/>
    <p:sldId id="264" r:id="rId28"/>
    <p:sldId id="288" r:id="rId29"/>
    <p:sldId id="289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09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0.xml"/><Relationship Id="rId5" Type="http://schemas.openxmlformats.org/officeDocument/2006/relationships/image" Target="../media/image15.jpeg"/><Relationship Id="rId4" Type="http://schemas.openxmlformats.org/officeDocument/2006/relationships/tags" Target="../tags/tag89.xml"/><Relationship Id="rId3" Type="http://schemas.openxmlformats.org/officeDocument/2006/relationships/image" Target="../media/image14.jpeg"/><Relationship Id="rId2" Type="http://schemas.openxmlformats.org/officeDocument/2006/relationships/tags" Target="../tags/tag88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2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tags" Target="../tags/tag9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2.xml"/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3.xml"/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归去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  <a:t>gui1        qu4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舒体" panose="02010601030101010101" charset="-122"/>
                <a:ea typeface="方正舒体" panose="02010601030101010101" charset="-122"/>
              </a:rPr>
              <a:t>读万卷书</a:t>
            </a:r>
            <a:endParaRPr lang="zh-CN" altLang="en-US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To be continued...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en-US" altLang="zh-CN" sz="9600" b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人的归宿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ren2      de4      gui4      su4   </a:t>
            </a:r>
            <a: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</a:t>
            </a:r>
            <a:b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2192000" y="68008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人的归宿</a:t>
            </a:r>
            <a:endParaRPr lang="zh-CN" altLang="zh-CN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4" name="内容占位符 3" descr="微信图片_20230906132420"/>
          <p:cNvPicPr>
            <a:picLocks noChangeAspect="1"/>
          </p:cNvPicPr>
          <p:nvPr>
            <p:ph idx="1"/>
          </p:nvPr>
        </p:nvPicPr>
        <p:blipFill>
          <a:blip r:embed="rId2"/>
          <a:srcRect t="52142" r="1542" b="276"/>
          <a:stretch>
            <a:fillRect/>
          </a:stretch>
        </p:blipFill>
        <p:spPr>
          <a:xfrm>
            <a:off x="768350" y="1565910"/>
            <a:ext cx="6809740" cy="4358640"/>
          </a:xfrm>
          <a:prstGeom prst="rect">
            <a:avLst/>
          </a:prstGeom>
          <a:solidFill>
            <a:schemeClr val="accent2"/>
          </a:solidFill>
          <a:effectLst>
            <a:softEdge rad="266700"/>
          </a:effectLst>
        </p:spPr>
      </p:pic>
      <p:pic>
        <p:nvPicPr>
          <p:cNvPr id="5" name="图片 4" descr="微信图片_202309061324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55" y="887095"/>
            <a:ext cx="3707765" cy="5233670"/>
          </a:xfrm>
          <a:prstGeom prst="rect">
            <a:avLst/>
          </a:prstGeom>
          <a:effectLst>
            <a:softEdge rad="203200"/>
          </a:effectLst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人的归宿</a:t>
            </a:r>
            <a:endParaRPr lang="zh-CN" altLang="zh-CN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4" name="内容占位符 3" descr="C:\Users\My PC\Desktop\社论\微信图片_20230906132420.jpg微信图片_20230906132420"/>
          <p:cNvPicPr>
            <a:picLocks noChangeAspect="1"/>
          </p:cNvPicPr>
          <p:nvPr>
            <p:ph idx="1"/>
          </p:nvPr>
        </p:nvPicPr>
        <p:blipFill>
          <a:blip r:embed="rId2"/>
          <a:srcRect r="99" b="49301"/>
          <a:stretch>
            <a:fillRect/>
          </a:stretch>
        </p:blipFill>
        <p:spPr>
          <a:xfrm>
            <a:off x="795655" y="1313815"/>
            <a:ext cx="6496685" cy="4464050"/>
          </a:xfrm>
          <a:prstGeom prst="rect">
            <a:avLst/>
          </a:prstGeom>
          <a:solidFill>
            <a:schemeClr val="accent2"/>
          </a:solidFill>
          <a:effectLst>
            <a:softEdge rad="266700"/>
          </a:effectLst>
        </p:spPr>
      </p:pic>
      <p:pic>
        <p:nvPicPr>
          <p:cNvPr id="3" name="图片 2" descr="134937057083501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1011555"/>
            <a:ext cx="3033395" cy="5067935"/>
          </a:xfrm>
          <a:prstGeom prst="rect">
            <a:avLst/>
          </a:prstGeom>
          <a:solidFill>
            <a:schemeClr val="accent2"/>
          </a:solidFill>
          <a:effectLst>
            <a:softEdge rad="203200"/>
          </a:effectLst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人的归宿</a:t>
            </a:r>
            <a:endParaRPr lang="zh-CN" altLang="zh-CN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4" name="内容占位符 3" descr="C:\Users\My PC\Desktop\社论\微信图片_202309061324203.jpg微信图片_202309061324203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86510" y="1313815"/>
            <a:ext cx="5484495" cy="4464050"/>
          </a:xfrm>
          <a:prstGeom prst="rect">
            <a:avLst/>
          </a:prstGeom>
          <a:solidFill>
            <a:schemeClr val="accent2"/>
          </a:solidFill>
          <a:effectLst>
            <a:softEdge rad="266700"/>
          </a:effectLst>
        </p:spPr>
      </p:pic>
      <p:pic>
        <p:nvPicPr>
          <p:cNvPr id="3" name="图片 2" descr="C:\Users\My PC\Desktop\社论\微信图片_202309061324204.jpg微信图片_2023090613242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16190" y="1369060"/>
            <a:ext cx="3649980" cy="4353560"/>
          </a:xfrm>
          <a:prstGeom prst="rect">
            <a:avLst/>
          </a:prstGeom>
          <a:solidFill>
            <a:schemeClr val="accent2"/>
          </a:solidFill>
          <a:effectLst>
            <a:softEdge rad="203200"/>
          </a:effectLst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2058670"/>
            <a:ext cx="9799320" cy="3902075"/>
          </a:xfrm>
        </p:spPr>
        <p:txBody>
          <a:bodyPr>
            <a:normAutofit fontScale="90000"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  <a:sym typeface="+mn-ea"/>
              </a:rPr>
              <a:t>历史与经济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  <a:sym typeface="+mn-ea"/>
              </a:rPr>
            </a:br>
            <a:r>
              <a:rPr lang="en-US" altLang="zh-CN" sz="2000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li4      shi3      yu3      jing1      ji4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br>
              <a:rPr lang="zh-CN" altLang="zh-CN" sz="2000">
                <a:latin typeface="方正舒体" panose="02010601030101010101" charset="-122"/>
                <a:ea typeface="方正舒体" panose="02010601030101010101" charset="-122"/>
              </a:rPr>
            </a:br>
            <a:br>
              <a:rPr lang="zh-CN" altLang="zh-CN" sz="20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zh-CN" altLang="zh-CN" sz="2000" b="0">
                <a:latin typeface="微软雅黑 Light" panose="020B0502040204020203" charset="-122"/>
                <a:ea typeface="微软雅黑 Light" panose="020B0502040204020203" charset="-122"/>
              </a:rPr>
              <a:t>从一粒盐的故事到闪烁的屏幕</a:t>
            </a:r>
            <a:br>
              <a:rPr lang="zh-CN" altLang="zh-CN" sz="20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zh-CN" altLang="zh-CN" sz="2000" b="0">
                <a:latin typeface="微软雅黑 Light" panose="020B0502040204020203" charset="-122"/>
                <a:ea typeface="微软雅黑 Light" panose="020B0502040204020203" charset="-122"/>
              </a:rPr>
              <a:t>那是腾飞的中国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历史与经济：</a:t>
            </a: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从一粒盐的故事到闪烁的屏幕</a:t>
            </a:r>
            <a:b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</a:b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那是腾飞的中国</a:t>
            </a:r>
            <a:endParaRPr lang="zh-CN" altLang="en-US" sz="1335"/>
          </a:p>
        </p:txBody>
      </p:sp>
      <p:pic>
        <p:nvPicPr>
          <p:cNvPr id="4" name="图片 1" descr="IMG_256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4545" y="1833245"/>
            <a:ext cx="5292090" cy="3874770"/>
          </a:xfrm>
          <a:prstGeom prst="rect">
            <a:avLst/>
          </a:prstGeom>
          <a:noFill/>
          <a:ln w="9525">
            <a:noFill/>
          </a:ln>
          <a:effectLst>
            <a:softEdge rad="139700"/>
          </a:effectLst>
        </p:spPr>
      </p:pic>
      <p:pic>
        <p:nvPicPr>
          <p:cNvPr id="5" name="图片 2" descr="IMG_2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7885" y="1894205"/>
            <a:ext cx="3624580" cy="3867150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历史与经济：</a:t>
            </a: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从一粒盐的故事到闪烁的屏幕</a:t>
            </a:r>
            <a:b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</a:b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那是腾飞的中国</a:t>
            </a:r>
            <a:endParaRPr lang="zh-CN" altLang="en-US" sz="1335"/>
          </a:p>
        </p:txBody>
      </p:sp>
      <p:pic>
        <p:nvPicPr>
          <p:cNvPr id="7" name="图片 4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9410" y="1903095"/>
            <a:ext cx="4734560" cy="3752850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  <p:pic>
        <p:nvPicPr>
          <p:cNvPr id="9" name="内容占位符 8" descr="图片1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0680" y="1651635"/>
            <a:ext cx="5939155" cy="4255770"/>
          </a:xfrm>
          <a:prstGeom prst="rect">
            <a:avLst/>
          </a:prstGeom>
          <a:noFill/>
          <a:effectLst>
            <a:softEdge rad="254000"/>
          </a:effectLst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历史与经济：</a:t>
            </a: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从一粒盐的故事到闪烁的屏幕</a:t>
            </a:r>
            <a:b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</a:br>
            <a:r>
              <a:rPr lang="zh-CN" altLang="zh-CN" sz="1335" b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那是腾飞的中国</a:t>
            </a:r>
            <a:endParaRPr lang="zh-CN" altLang="en-US" sz="1335"/>
          </a:p>
        </p:txBody>
      </p:sp>
      <p:pic>
        <p:nvPicPr>
          <p:cNvPr id="9" name="内容占位符 8" descr="C:\Users\My PC\Desktop\社论\图片2.png图片2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45640" y="1313815"/>
            <a:ext cx="8545195" cy="5345430"/>
          </a:xfrm>
          <a:prstGeom prst="rect">
            <a:avLst/>
          </a:prstGeom>
          <a:noFill/>
          <a:effectLst>
            <a:softEdge rad="254000"/>
          </a:effectLst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 fontScale="90000"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古汉语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zh-CN" altLang="zh-CN" sz="2220">
                <a:latin typeface="方正舒体" panose="02010601030101010101" charset="-122"/>
                <a:ea typeface="方正舒体" panose="02010601030101010101" charset="-122"/>
              </a:rPr>
              <a:t>从源头说起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舒体" panose="02010601030101010101" charset="-122"/>
                <a:ea typeface="方正舒体" panose="02010601030101010101" charset="-122"/>
              </a:rPr>
              <a:t>目录</a:t>
            </a:r>
            <a:r>
              <a:rPr lang="en-US" altLang="zh-CN">
                <a:latin typeface="方正舒体" panose="02010601030101010101" charset="-122"/>
                <a:ea typeface="方正舒体" panose="02010601030101010101" charset="-122"/>
              </a:rPr>
              <a:t> </a:t>
            </a:r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</a:rPr>
              <a:t>Directory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一，</a:t>
            </a:r>
            <a:r>
              <a:rPr lang="en-US" altLang="en-US" sz="2400">
                <a:latin typeface="方正姚体" panose="02010601030101010101" charset="-122"/>
                <a:ea typeface="方正姚体" panose="02010601030101010101" charset="-122"/>
              </a:rPr>
              <a:t>xxx</a:t>
            </a:r>
            <a:endParaRPr lang="en-US" altLang="en-US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二，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 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yyy</a:t>
            </a:r>
            <a:endParaRPr lang="en-US" altLang="zh-CN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三，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zzz</a:t>
            </a:r>
            <a:endParaRPr lang="en-US" altLang="zh-CN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四，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aaa</a:t>
            </a:r>
            <a:endParaRPr lang="en-US" altLang="zh-CN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五，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bbb</a:t>
            </a:r>
            <a:endParaRPr lang="en-US" altLang="zh-CN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六，</a:t>
            </a:r>
            <a:r>
              <a:rPr lang="en-US" altLang="zh-CN" sz="2400">
                <a:latin typeface="方正姚体" panose="02010601030101010101" charset="-122"/>
                <a:ea typeface="方正姚体" panose="02010601030101010101" charset="-122"/>
              </a:rPr>
              <a:t>ccc</a:t>
            </a:r>
            <a:endParaRPr lang="en-US" altLang="zh-CN" sz="2400">
              <a:latin typeface="方正姚体" panose="02010601030101010101" charset="-122"/>
              <a:ea typeface="方正姚体" panose="02010601030101010101" charset="-122"/>
            </a:endParaRPr>
          </a:p>
          <a:p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七，总结和</a:t>
            </a:r>
            <a:r>
              <a:rPr lang="zh-CN" altLang="en-US" sz="2400">
                <a:latin typeface="方正姚体" panose="02010601030101010101" charset="-122"/>
                <a:ea typeface="方正姚体" panose="02010601030101010101" charset="-122"/>
              </a:rPr>
              <a:t>点评</a:t>
            </a:r>
            <a:endParaRPr lang="zh-CN" altLang="en-US" sz="2400"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316345" cy="4759325"/>
          </a:xfrm>
        </p:spPr>
        <p:txBody>
          <a:bodyPr/>
          <a:p>
            <a:r>
              <a:rPr lang="zh-CN" altLang="en-US"/>
              <a:t>语言的有没有不变的整体一说？答案一定是“从来不是”——从先秦时期，乃至原始社会，从婴儿的第一声啼哭响彻了整个亚欧大陆算起，到现代千百种语言的诞生，发展，转变和消亡，或许你我从未注意，但语言发展至今。</a:t>
            </a:r>
            <a:endParaRPr lang="zh-CN" altLang="en-US"/>
          </a:p>
          <a:p>
            <a:r>
              <a:rPr lang="zh-CN" altLang="en-US"/>
              <a:t>全世界的语言——去掉殖民者登录美洲造就的那部分，剩下的可以分成以下几个大类，语言学上称之为</a:t>
            </a:r>
            <a:r>
              <a:rPr lang="zh-CN" altLang="en-US" b="1"/>
              <a:t>语系</a:t>
            </a:r>
            <a:r>
              <a:rPr lang="zh-CN" altLang="en-US"/>
              <a:t>：欧洲和西南亚绝大部分语言的</a:t>
            </a:r>
            <a:r>
              <a:rPr lang="zh-CN" altLang="en-US" b="1"/>
              <a:t>印欧语系</a:t>
            </a:r>
            <a:r>
              <a:rPr lang="zh-CN" altLang="en-US"/>
              <a:t>；西亚阿拉伯语的</a:t>
            </a:r>
            <a:r>
              <a:rPr lang="zh-CN" altLang="en-US" b="1"/>
              <a:t>闪含语系</a:t>
            </a:r>
            <a:r>
              <a:rPr lang="zh-CN" altLang="en-US"/>
              <a:t>；横跨整个印度洋和太平洋的</a:t>
            </a:r>
            <a:r>
              <a:rPr lang="zh-CN" altLang="en-US" b="1"/>
              <a:t>南岛语系</a:t>
            </a:r>
            <a:r>
              <a:rPr lang="zh-CN" altLang="en-US"/>
              <a:t>；以及我们的母语——</a:t>
            </a:r>
            <a:r>
              <a:rPr lang="zh-CN" altLang="en-US" b="1"/>
              <a:t>汉藏语系</a:t>
            </a:r>
            <a:r>
              <a:rPr lang="zh-CN" altLang="en-US"/>
              <a:t>。许多人第一次接触语言学意义上的“汉藏语系”一词，抱有疑惑：“为什么汉语和藏语八竿子打不着，却可以分成一类呢？”。</a:t>
            </a:r>
            <a:endParaRPr lang="zh-CN" altLang="en-US"/>
          </a:p>
        </p:txBody>
      </p:sp>
      <p:pic>
        <p:nvPicPr>
          <p:cNvPr id="5" name="图片 4" descr="R-C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1313815"/>
            <a:ext cx="4434840" cy="4569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言不同于文字：文字仅仅是语言的载体，语言——单词、单字、构词、语法等等才是语言的内核。例如日语和古近代汉语，明明都有汉字，你却不能说它们是汉语的直接亲戚——至少，使用主宾谓（SOV）和扶余-阿尔泰语核心词汇的日语和韩语是和使用主谓宾（SVO）+汉藏语核心词汇的汉语没有半毛钱关系的，只是遣唐使借去的发音和字形太多了。</a:t>
            </a:r>
            <a:endParaRPr lang="zh-CN" altLang="en-US"/>
          </a:p>
          <a:p>
            <a:r>
              <a:rPr lang="zh-CN" altLang="en-US"/>
              <a:t>回到汉语和藏语，为什么说它们就</a:t>
            </a:r>
            <a:r>
              <a:rPr lang="zh-CN" altLang="en-US" b="1">
                <a:solidFill>
                  <a:srgbClr val="FF0000"/>
                </a:solidFill>
              </a:rPr>
              <a:t>师出同门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让我们从藏语的数字</a:t>
            </a:r>
            <a:r>
              <a:rPr lang="en-US" altLang="zh-CN"/>
              <a:t>1—10</a:t>
            </a:r>
            <a:r>
              <a:rPr lang="zh-CN" altLang="en-US"/>
              <a:t>入手：</a:t>
            </a:r>
            <a:endParaRPr lang="zh-CN" altLang="en-US"/>
          </a:p>
          <a:p>
            <a:pPr algn="ctr"/>
            <a:r>
              <a:rPr lang="zh-CN" altLang="en-US" b="1"/>
              <a:t>一 chik 二 nyi 三 sum 四 shi 五 nga 六 druk 七 duen 八 gye 九 gu 十 chu 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乍一看，</a:t>
            </a:r>
            <a:r>
              <a:rPr lang="zh-CN" altLang="en-US" b="1">
                <a:solidFill>
                  <a:srgbClr val="FF0000"/>
                </a:solidFill>
              </a:rPr>
              <a:t>藏语</a:t>
            </a:r>
            <a:r>
              <a:rPr lang="zh-CN" altLang="en-US" b="1"/>
              <a:t>的十个数字和</a:t>
            </a:r>
            <a:r>
              <a:rPr lang="zh-CN" altLang="en-US" b="1">
                <a:solidFill>
                  <a:srgbClr val="FF0000"/>
                </a:solidFill>
              </a:rPr>
              <a:t>汉语</a:t>
            </a:r>
            <a:r>
              <a:rPr lang="zh-CN" altLang="en-US" b="1"/>
              <a:t>也是没什么关系，至少对比普通话</a:t>
            </a:r>
            <a:r>
              <a:rPr lang="zh-CN" altLang="en-US" b="1"/>
              <a:t>是这样的</a:t>
            </a:r>
            <a:endParaRPr lang="zh-CN" altLang="en-US" b="1"/>
          </a:p>
          <a:p>
            <a:pPr algn="ctr"/>
            <a:r>
              <a:rPr lang="zh-CN" altLang="en-US" b="1"/>
              <a:t>但如果我们翻开古汉语注音</a:t>
            </a:r>
            <a:r>
              <a:rPr lang="en-US" altLang="en-US" b="1"/>
              <a:t>...</a:t>
            </a:r>
            <a:endParaRPr lang="en-US" altLang="en-US" b="1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如果我们翻开古汉语注音</a:t>
            </a:r>
            <a:r>
              <a:rPr lang="zh-CN" altLang="en-US"/>
              <a:t>，下列是古汉语（夏商</a:t>
            </a:r>
            <a:r>
              <a:rPr lang="en-US" altLang="zh-CN"/>
              <a:t>-</a:t>
            </a:r>
            <a:r>
              <a:rPr lang="zh-CN" altLang="en-US"/>
              <a:t>东汉时期）的</a:t>
            </a:r>
            <a:r>
              <a:rPr lang="en-US" altLang="zh-CN"/>
              <a:t>“1-10”</a:t>
            </a:r>
            <a:r>
              <a:rPr lang="zh-CN" altLang="en-US"/>
              <a:t>：</a:t>
            </a:r>
            <a:endParaRPr lang="zh-CN" altLang="en-US"/>
          </a:p>
          <a:p>
            <a:pPr algn="ctr"/>
            <a:r>
              <a:rPr lang="zh-CN" altLang="en-US" b="1"/>
              <a:t>一 qlig 二 njis 三 suums 四 hljids 五 ngaa 六 rug 七 snhid 八 preed 九 ku 十 gjub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zh-CN" altLang="en-US"/>
              <a:t>中古汉语（隋唐</a:t>
            </a:r>
            <a:r>
              <a:rPr lang="en-US" altLang="zh-CN"/>
              <a:t>-</a:t>
            </a:r>
            <a:r>
              <a:rPr lang="zh-CN" altLang="en-US"/>
              <a:t>两宋时期）的</a:t>
            </a:r>
            <a:r>
              <a:rPr lang="zh-CN" altLang="en-US"/>
              <a:t>则是：</a:t>
            </a:r>
            <a:endParaRPr lang="zh-CN" altLang="en-US"/>
          </a:p>
          <a:p>
            <a:pPr algn="ctr"/>
            <a:r>
              <a:rPr lang="zh-CN" altLang="en-US" b="1"/>
              <a:t>一 yet 二 nzi 三 sam 四 si 五 ngu 六 liuk 七 tsiet 八 paet 九kieu 十 ziep</a:t>
            </a:r>
            <a:endParaRPr lang="zh-CN" altLang="en-US" b="1"/>
          </a:p>
          <a:p>
            <a:pPr algn="l"/>
            <a:endParaRPr lang="zh-CN" altLang="en-US"/>
          </a:p>
          <a:p>
            <a:pPr algn="l"/>
            <a:r>
              <a:rPr lang="en-US" altLang="zh-CN"/>
              <a:t>明清时期的近古汉语是：</a:t>
            </a:r>
            <a:endParaRPr lang="en-US" altLang="zh-CN"/>
          </a:p>
          <a:p>
            <a:pPr algn="ctr"/>
            <a:r>
              <a:rPr lang="en-US" altLang="zh-CN" b="1"/>
              <a:t>一 ih 二 zie 三 saem 四 si 五 u 六 lieu 七 tsi 八pa 九 kieu 十 shi </a:t>
            </a:r>
            <a:endParaRPr lang="en-US" altLang="zh-CN" b="1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很明显——古汉语竟然和现代汉语出现了发音上巨大的不同，但是从古至今它们又展现了一定的顺承关系，更奇特的是：古汉语和藏语的发音和词汇竟然出奇的相似。</a:t>
            </a:r>
            <a:endParaRPr lang="en-US" altLang="zh-CN"/>
          </a:p>
          <a:p>
            <a:r>
              <a:rPr lang="en-US" altLang="zh-CN"/>
              <a:t>但是，细心的同学可能还会发现，数字</a:t>
            </a:r>
            <a:r>
              <a:rPr lang="en-US" altLang="zh-CN" b="1"/>
              <a:t>二</a:t>
            </a:r>
            <a:r>
              <a:rPr lang="en-US" altLang="zh-CN"/>
              <a:t>和</a:t>
            </a:r>
            <a:r>
              <a:rPr lang="en-US" altLang="zh-CN" b="1"/>
              <a:t>五</a:t>
            </a:r>
            <a:r>
              <a:rPr lang="en-US" altLang="zh-CN"/>
              <a:t>的古今差距仍然巨大。其实，现代汉语所使用的普通话大部分基于北方话，在苏州、杭州话甚至客家话、粤语中，仍然保留了二读作ni，五读作nga/ngu的发音。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实际上，从古代汉语演进至今的过程中，我们不仅发现了从古代到现代的语言的连续发展，还发现了看似不同的语言可能存在着血浓于水的亲缘关系。</a:t>
            </a:r>
            <a:endParaRPr lang="en-US" altLang="zh-CN"/>
          </a:p>
          <a:p>
            <a:r>
              <a:rPr lang="en-US" altLang="zh-CN"/>
              <a:t>学术上认为，以一万年前的</a:t>
            </a:r>
            <a:r>
              <a:rPr lang="en-US" altLang="zh-CN" b="1"/>
              <a:t>原始汉藏语（Proto Sino-Tibetian Language）</a:t>
            </a:r>
            <a:r>
              <a:rPr lang="en-US" altLang="zh-CN"/>
              <a:t>为根基，后世衍生出汉藏语系的三大语族——汉语族、藏缅语族、壮侗语族。换句话说，粤语、客家话、藏语、闽南语、苗语、甚至缅甸语，数千年前都为一家，只是长期的迁徙和地理隔离催生出现代的各种语言和方言。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ctr"/>
            <a:endParaRPr lang="en-US" altLang="zh-CN" sz="3600" b="1"/>
          </a:p>
          <a:p>
            <a:pPr algn="ctr"/>
            <a:r>
              <a:rPr lang="en-US" altLang="zh-CN" sz="3600" b="1"/>
              <a:t>那么，假如有一天，</a:t>
            </a:r>
            <a:endParaRPr lang="en-US" altLang="zh-CN" sz="3600" b="1"/>
          </a:p>
          <a:p>
            <a:pPr algn="ctr"/>
            <a:r>
              <a:rPr lang="en-US" altLang="zh-CN" sz="3600" b="1"/>
              <a:t>人们能够穿越回过去，</a:t>
            </a:r>
            <a:endParaRPr lang="en-US" altLang="zh-CN" sz="3600" b="1"/>
          </a:p>
          <a:p>
            <a:pPr algn="ctr"/>
            <a:r>
              <a:rPr lang="en-US" altLang="zh-CN" sz="3600" b="1"/>
              <a:t>穿越回</a:t>
            </a:r>
            <a:r>
              <a:rPr lang="en-US" altLang="zh-CN" sz="3600" b="1">
                <a:solidFill>
                  <a:srgbClr val="FF0000"/>
                </a:solidFill>
              </a:rPr>
              <a:t>什么时候</a:t>
            </a:r>
            <a:r>
              <a:rPr lang="en-US" altLang="zh-CN" sz="3600" b="1"/>
              <a:t>比较好呢？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sym typeface="+mn-ea"/>
              </a:rPr>
              <a:t>古汉语：从源头说起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中古汉语到近古汉语的演变，大概到元明两朝完成，也就是说，操着一口包头此地话（晋语内蒙古片）的你，最多也就只能穿越到</a:t>
            </a:r>
            <a:r>
              <a:rPr lang="zh-CN" altLang="en-US" b="1"/>
              <a:t>元朝</a:t>
            </a:r>
            <a:r>
              <a:rPr lang="zh-CN" altLang="en-US"/>
              <a:t>听听戏曲，再往前就只能靠</a:t>
            </a:r>
            <a:r>
              <a:rPr lang="zh-CN" altLang="en-US" b="1"/>
              <a:t>万能的翻译软件</a:t>
            </a:r>
            <a:r>
              <a:rPr lang="zh-CN" altLang="en-US"/>
              <a:t>，和没学过汉语的外国人来中国一个水平。最差的结果，就是被当成蛮夷的间谍</a:t>
            </a:r>
            <a:r>
              <a:rPr lang="zh-CN" altLang="en-US" b="1">
                <a:solidFill>
                  <a:srgbClr val="FF0000"/>
                </a:solidFill>
              </a:rPr>
              <a:t>严刑拷打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幸好：语言的发展演变是连续的，所以，不要对任何一种汉藏语的方言/语言抱有偏见，毕竟，五千年前，高原上的转经轮下的藏族人和中原人也是一家，语言上同文同宗。语言的连续和各个方言的联系给予语言学家以机会，从现代的语音考证和古人的韵书入手，绘制出以语言联系在一起的——中华文明的全貌。</a:t>
            </a:r>
            <a:endParaRPr lang="zh-CN" altLang="en-US"/>
          </a:p>
          <a:p>
            <a:r>
              <a:rPr lang="zh-CN" altLang="en-US"/>
              <a:t>翻回来想，现在看起来不太押韵的诗歌，放在唐宋，没准也是一篇格调精致的美文。</a:t>
            </a:r>
            <a:endParaRPr lang="zh-CN" altLang="en-US"/>
          </a:p>
          <a:p>
            <a:r>
              <a:rPr lang="zh-CN" altLang="en-US" b="1"/>
              <a:t>学习文言文，不仅应当学语法、字义，按照现代汉语翻译通顺即可，作为中国人的我们更要明白，隐藏在一篇极难翻译的古文背后的，可能是千百年的积累和变化。幸好，千百年的积累的变化不能改变语言最初的含义，就像我们至今仍能在普通话中找到古汉语的最初的发音。正是变化的语言见证了变化的历史，也正是变化的历史凸显了静静镌刻在历史的丰碑中的文化——正是语言本身传承着中华千万年流转的文明。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总结和</a:t>
            </a:r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点评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  <a:t>zong3      jie2      he2      dian3      ping2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归去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  <a:t>gui1        qu4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800" b="0">
                <a:latin typeface="Yu Mincho Demibold" panose="02020600000000000000" charset="-128"/>
                <a:ea typeface="Yu Mincho Demibold" panose="02020600000000000000" charset="-128"/>
              </a:rPr>
              <a:t>The End: Thanks for Watching!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回归</a:t>
            </a:r>
            <a: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  <a:t>自然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  <a:t>hui2       gui1       zi4       ran2        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  <a:t>归去，也无风雨也无晴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222990" y="53530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837076036546540135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635250" y="635"/>
            <a:ext cx="9556750" cy="685736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21000">
                <a:schemeClr val="accent1">
                  <a:lumMod val="45000"/>
                  <a:lumOff val="55000"/>
                </a:schemeClr>
              </a:gs>
              <a:gs pos="12000">
                <a:srgbClr val="E7EFFB">
                  <a:alpha val="100000"/>
                </a:srgb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pic>
        <p:nvPicPr>
          <p:cNvPr id="7" name="图片 6" descr="837076036546540135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5524500" y="811530"/>
            <a:ext cx="5608320" cy="4365625"/>
          </a:xfrm>
          <a:prstGeom prst="rect">
            <a:avLst/>
          </a:prstGeom>
          <a:solidFill>
            <a:schemeClr val="accent2"/>
          </a:solidFill>
          <a:effectLst>
            <a:outerShdw blurRad="1270000" dist="50800" dir="5400000" algn="ctr" rotWithShape="0">
              <a:schemeClr val="accent1">
                <a:alpha val="100000"/>
              </a:schemeClr>
            </a:outerShdw>
            <a:softEdge rad="50800"/>
          </a:effectLst>
        </p:spPr>
      </p:pic>
      <p:sp>
        <p:nvSpPr>
          <p:cNvPr id="8" name="文本框 7"/>
          <p:cNvSpPr txBox="1"/>
          <p:nvPr/>
        </p:nvSpPr>
        <p:spPr>
          <a:xfrm>
            <a:off x="383540" y="1115695"/>
            <a:ext cx="2729865" cy="52412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春，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乱花渐欲迷人眼，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浅草才能没马蹄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837076036546540135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635250" y="635"/>
            <a:ext cx="9556750" cy="685736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21000">
                <a:schemeClr val="accent1">
                  <a:lumMod val="45000"/>
                  <a:lumOff val="55000"/>
                </a:schemeClr>
              </a:gs>
              <a:gs pos="12000">
                <a:srgbClr val="E7EFFB">
                  <a:alpha val="100000"/>
                </a:srgb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pic>
        <p:nvPicPr>
          <p:cNvPr id="7" name="图片 6" descr="C:\Users\My PC\Desktop\社论\微信图片_20230906131018.jpg微信图片_20230906131018"/>
          <p:cNvPicPr>
            <a:picLocks noChangeAspect="1"/>
          </p:cNvPicPr>
          <p:nvPr/>
        </p:nvPicPr>
        <p:blipFill>
          <a:blip r:embed="rId3">
            <a:alphaModFix amt="84000"/>
          </a:blip>
          <a:srcRect/>
          <a:stretch>
            <a:fillRect/>
          </a:stretch>
        </p:blipFill>
        <p:spPr>
          <a:xfrm>
            <a:off x="6591300" y="945515"/>
            <a:ext cx="3375025" cy="5036820"/>
          </a:xfrm>
          <a:prstGeom prst="rect">
            <a:avLst/>
          </a:prstGeom>
          <a:solidFill>
            <a:schemeClr val="accent2"/>
          </a:solidFill>
          <a:effectLst>
            <a:outerShdw blurRad="1270000" dist="50800" dir="5400000" algn="ctr" rotWithShape="0">
              <a:schemeClr val="accent1">
                <a:alpha val="100000"/>
              </a:schemeClr>
            </a:outerShdw>
            <a:softEdge rad="50800"/>
          </a:effectLst>
        </p:spPr>
      </p:pic>
      <p:sp>
        <p:nvSpPr>
          <p:cNvPr id="8" name="文本框 7"/>
          <p:cNvSpPr txBox="1"/>
          <p:nvPr/>
        </p:nvSpPr>
        <p:spPr>
          <a:xfrm>
            <a:off x="383540" y="1115695"/>
            <a:ext cx="2729865" cy="52412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夏，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一起吹夏风的日子，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我视夏风为知己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837076036546540135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635250" y="635"/>
            <a:ext cx="9556750" cy="685736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21000">
                <a:schemeClr val="accent1">
                  <a:lumMod val="45000"/>
                  <a:lumOff val="55000"/>
                </a:schemeClr>
              </a:gs>
              <a:gs pos="12000">
                <a:srgbClr val="E7EFFB">
                  <a:alpha val="100000"/>
                </a:srgb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pic>
        <p:nvPicPr>
          <p:cNvPr id="7" name="图片 6" descr="C:\Users\My PC\Desktop\社论\微信图片_20230906130833.jpg微信图片_20230906130833"/>
          <p:cNvPicPr>
            <a:picLocks noChangeAspect="1"/>
          </p:cNvPicPr>
          <p:nvPr/>
        </p:nvPicPr>
        <p:blipFill>
          <a:blip r:embed="rId3">
            <a:alphaModFix amt="84000"/>
          </a:blip>
          <a:srcRect/>
          <a:stretch>
            <a:fillRect/>
          </a:stretch>
        </p:blipFill>
        <p:spPr>
          <a:xfrm>
            <a:off x="5030788" y="768350"/>
            <a:ext cx="6359525" cy="4228465"/>
          </a:xfrm>
          <a:prstGeom prst="rect">
            <a:avLst/>
          </a:prstGeom>
          <a:solidFill>
            <a:schemeClr val="accent2"/>
          </a:solidFill>
          <a:effectLst>
            <a:outerShdw blurRad="1270000" dist="50800" dir="5400000" algn="ctr" rotWithShape="0">
              <a:schemeClr val="accent1">
                <a:alpha val="100000"/>
              </a:schemeClr>
            </a:outerShdw>
            <a:softEdge rad="50800"/>
          </a:effectLst>
        </p:spPr>
      </p:pic>
      <p:sp>
        <p:nvSpPr>
          <p:cNvPr id="8" name="文本框 7"/>
          <p:cNvSpPr txBox="1"/>
          <p:nvPr/>
        </p:nvSpPr>
        <p:spPr>
          <a:xfrm>
            <a:off x="63500" y="879475"/>
            <a:ext cx="3476625" cy="52412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秋，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看山头吐月，红盘乍涌，一霎间，清光四射，天空皎洁，四野无声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837076036546540135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635250" y="635"/>
            <a:ext cx="9556750" cy="685736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21000">
                <a:schemeClr val="accent1">
                  <a:lumMod val="45000"/>
                  <a:lumOff val="55000"/>
                </a:schemeClr>
              </a:gs>
              <a:gs pos="12000">
                <a:srgbClr val="E7EFFB">
                  <a:alpha val="100000"/>
                </a:srgb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pic>
        <p:nvPicPr>
          <p:cNvPr id="7" name="图片 6" descr="C:\Users\My PC\Desktop\社论\微信图片_202309061308331.jpg微信图片_202309061308331"/>
          <p:cNvPicPr>
            <a:picLocks noChangeAspect="1"/>
          </p:cNvPicPr>
          <p:nvPr/>
        </p:nvPicPr>
        <p:blipFill>
          <a:blip r:embed="rId3">
            <a:alphaModFix amt="84000"/>
          </a:blip>
          <a:srcRect/>
          <a:stretch>
            <a:fillRect/>
          </a:stretch>
        </p:blipFill>
        <p:spPr>
          <a:xfrm>
            <a:off x="5041583" y="768350"/>
            <a:ext cx="6337935" cy="4228465"/>
          </a:xfrm>
          <a:prstGeom prst="rect">
            <a:avLst/>
          </a:prstGeom>
          <a:solidFill>
            <a:schemeClr val="accent2"/>
          </a:solidFill>
          <a:effectLst>
            <a:outerShdw blurRad="1270000" dist="50800" dir="5400000" algn="ctr" rotWithShape="0">
              <a:schemeClr val="accent1">
                <a:alpha val="100000"/>
              </a:schemeClr>
            </a:outerShdw>
            <a:softEdge rad="50800"/>
          </a:effectLst>
        </p:spPr>
      </p:pic>
      <p:sp>
        <p:nvSpPr>
          <p:cNvPr id="8" name="文本框 7"/>
          <p:cNvSpPr txBox="1"/>
          <p:nvPr/>
        </p:nvSpPr>
        <p:spPr>
          <a:xfrm>
            <a:off x="63500" y="879475"/>
            <a:ext cx="3476625" cy="52412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冬，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晚来天欲雪，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4400" b="1">
                <a:latin typeface="华文中宋" panose="02010600040101010101" charset="-122"/>
                <a:ea typeface="华文中宋" panose="02010600040101010101" charset="-122"/>
              </a:rPr>
              <a:t>能饮一杯无</a:t>
            </a:r>
            <a:endParaRPr lang="zh-CN" altLang="en-US" sz="4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  <a:sym typeface="+mn-ea"/>
              </a:rPr>
              <a:t>回归自然</a:t>
            </a:r>
            <a:r>
              <a:rPr lang="en-US" altLang="zh-CN"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  <a:sym typeface="+mn-ea"/>
              </a:rPr>
              <a:t>:</a:t>
            </a:r>
            <a:r>
              <a:rPr lang="en-US" altLang="zh-CN" b="0"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  <a:sym typeface="+mn-ea"/>
              </a:rPr>
              <a:t>归去，也无风雨也无晴</a:t>
            </a:r>
            <a:endParaRPr lang="en-US" altLang="zh-CN"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2400"/>
          </a:p>
          <a:p>
            <a:r>
              <a:rPr lang="zh-CN" altLang="en-US" sz="2400" b="1"/>
              <a:t>人</a:t>
            </a:r>
            <a:r>
              <a:rPr lang="zh-CN" altLang="en-US" sz="2400"/>
              <a:t>与</a:t>
            </a:r>
            <a:r>
              <a:rPr lang="zh-CN" altLang="en-US" sz="2400" b="1"/>
              <a:t>自然</a:t>
            </a:r>
            <a:r>
              <a:rPr lang="zh-CN" altLang="en-US" sz="2400"/>
              <a:t>，红日初升，光芒万丈，月涌大江，悠远静谧，夏之原野，苍翠欲滴，雪后山川，纯洁无暇。</a:t>
            </a:r>
            <a:r>
              <a:rPr lang="zh-CN" altLang="en-US" sz="2400" b="1"/>
              <a:t>自然如同多彩的万花筒，时刻展示着美丽，也提醒人们用心去感受，用情去呵护。</a:t>
            </a:r>
            <a:endParaRPr lang="zh-CN" altLang="en-US" sz="2400" b="1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4125" y="1974850"/>
            <a:ext cx="9799320" cy="3902075"/>
          </a:xfrm>
        </p:spPr>
        <p:txBody>
          <a:bodyPr>
            <a:normAutofit/>
          </a:bodyPr>
          <a:p>
            <a:r>
              <a:rPr lang="zh-CN" altLang="zh-CN" sz="9600">
                <a:solidFill>
                  <a:schemeClr val="bg1"/>
                </a:solidFill>
                <a:latin typeface="方正舒体" panose="02010601030101010101" charset="-122"/>
                <a:ea typeface="方正舒体" panose="02010601030101010101" charset="-122"/>
              </a:rPr>
              <a:t>读万卷书</a:t>
            </a:r>
            <a:br>
              <a:rPr lang="zh-CN" altLang="zh-CN" sz="9600">
                <a:latin typeface="方正舒体" panose="02010601030101010101" charset="-122"/>
                <a:ea typeface="方正舒体" panose="02010601030101010101" charset="-122"/>
              </a:rPr>
            </a:br>
            <a: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du2      wan4      juan4      shu1        </a:t>
            </a:r>
            <a:b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8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读万卷书|行万里路|观察世界|解说中国</a:t>
            </a: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br>
              <a:rPr lang="en-US" altLang="zh-CN" sz="1800" b="0">
                <a:latin typeface="微软雅黑 Light" panose="020B0502040204020203" charset="-122"/>
                <a:ea typeface="微软雅黑 Light" panose="020B0502040204020203" charset="-122"/>
              </a:rPr>
            </a:br>
            <a:r>
              <a:rPr lang="en-US" altLang="zh-CN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2023 </a:t>
            </a:r>
            <a:r>
              <a:rPr lang="zh-CN" altLang="en-US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博雅</a:t>
            </a:r>
            <a:r>
              <a:rPr lang="en-US" altLang="zh-CN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17</a:t>
            </a:r>
            <a:r>
              <a:rPr lang="zh-CN" altLang="en-US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班</a:t>
            </a:r>
            <a:r>
              <a:rPr lang="en-US" altLang="zh-CN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1600"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语文演讲</a:t>
            </a:r>
            <a:br>
              <a:rPr lang="zh-CN" altLang="zh-CN" sz="9600" b="0">
                <a:latin typeface="方正舒体" panose="02010601030101010101" charset="-122"/>
                <a:ea typeface="方正舒体" panose="02010601030101010101" charset="-122"/>
              </a:rPr>
            </a:br>
            <a:endParaRPr lang="zh-CN" altLang="zh-CN" sz="3200" b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2192000" y="680085"/>
            <a:ext cx="515620" cy="5787390"/>
          </a:xfrm>
        </p:spPr>
        <p:txBody>
          <a:bodyPr>
            <a:normAutofit/>
          </a:bodyPr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COMMONDATA" val="eyJoZGlkIjoiY2RmZjIwZDA0MzM0ODYwNWEzYTJkOWY1YTU5M2NhMTQifQ=="/>
  <p:tag name="KSO_WPP_MARK_KEY" val="7efa4a65-3c53-47c3-b9c3-54cedaca17ca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WPS 演示</Application>
  <PresentationFormat>宽屏</PresentationFormat>
  <Paragraphs>108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83" baseType="lpstr">
      <vt:lpstr>Arial</vt:lpstr>
      <vt:lpstr>宋体</vt:lpstr>
      <vt:lpstr>Wingdings</vt:lpstr>
      <vt:lpstr>Wingdings</vt:lpstr>
      <vt:lpstr>方正舒体</vt:lpstr>
      <vt:lpstr>微软雅黑 Light</vt:lpstr>
      <vt:lpstr>方正姚体</vt:lpstr>
      <vt:lpstr>微软雅黑</vt:lpstr>
      <vt:lpstr>Arial Unicode MS</vt:lpstr>
      <vt:lpstr>Calibri</vt:lpstr>
      <vt:lpstr>草檀斋毛泽东字体</vt:lpstr>
      <vt:lpstr>华文中宋</vt:lpstr>
      <vt:lpstr>金山云技术体</vt:lpstr>
      <vt:lpstr>幼圆</vt:lpstr>
      <vt:lpstr>联盟起艺卢帅正锐黑体</vt:lpstr>
      <vt:lpstr>阿里巴巴普惠体 L</vt:lpstr>
      <vt:lpstr>阿里巴巴普惠体 R</vt:lpstr>
      <vt:lpstr>隶书</vt:lpstr>
      <vt:lpstr>等线</vt:lpstr>
      <vt:lpstr>站酷高端黑</vt:lpstr>
      <vt:lpstr>方正黑体简体</vt:lpstr>
      <vt:lpstr>思源黑体 CN Regular</vt:lpstr>
      <vt:lpstr>仿宋</vt:lpstr>
      <vt:lpstr>汉仪雅酷黑简</vt:lpstr>
      <vt:lpstr>汉仪青云简</vt:lpstr>
      <vt:lpstr>汉仪长宋简</vt:lpstr>
      <vt:lpstr>俊羽圓體-ExtraLight</vt:lpstr>
      <vt:lpstr>字体圈欣意冠黑体2.0</vt:lpstr>
      <vt:lpstr>庞门正道粗书体6.0</vt:lpstr>
      <vt:lpstr>思源宋体 CN Heavy</vt:lpstr>
      <vt:lpstr>方正粗黑宋简体</vt:lpstr>
      <vt:lpstr>未来荧黑 Normal</vt:lpstr>
      <vt:lpstr>华文行楷</vt:lpstr>
      <vt:lpstr>华文彩云</vt:lpstr>
      <vt:lpstr>思源宋体 CN Light</vt:lpstr>
      <vt:lpstr>方正姚体简体</vt:lpstr>
      <vt:lpstr>新宋体</vt:lpstr>
      <vt:lpstr>方正锐正黑简体_中</vt:lpstr>
      <vt:lpstr>Gen Jyuu Gothic Bold</vt:lpstr>
      <vt:lpstr>方正锐正黑_GBK Medium</vt:lpstr>
      <vt:lpstr>方正锐正黑_GBK DemiBold</vt:lpstr>
      <vt:lpstr>思源宋体 CN Medium</vt:lpstr>
      <vt:lpstr>思源宋体 CN</vt:lpstr>
      <vt:lpstr>字体传奇特战体-免费商用</vt:lpstr>
      <vt:lpstr>华文仿宋</vt:lpstr>
      <vt:lpstr>华文楷体</vt:lpstr>
      <vt:lpstr>思源黑体 CN Bold</vt:lpstr>
      <vt:lpstr>楷体</vt:lpstr>
      <vt:lpstr>站酷庆科黄油体</vt:lpstr>
      <vt:lpstr>逐浪马列大楷体</vt:lpstr>
      <vt:lpstr>黑体</vt:lpstr>
      <vt:lpstr>Gen Jyuu Gothic Regular</vt:lpstr>
      <vt:lpstr>Yu Mincho Light</vt:lpstr>
      <vt:lpstr>Yu Mincho Demibold</vt:lpstr>
      <vt:lpstr>Yu Mincho</vt:lpstr>
      <vt:lpstr>Office 主题​​</vt:lpstr>
      <vt:lpstr>归去 gui1        qu4     2023 博雅17班 语文演讲 </vt:lpstr>
      <vt:lpstr>目录 Directory</vt:lpstr>
      <vt:lpstr>归去 gui1        qu4     2023 博雅17班 语文演讲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回归自然 hui2       gui1       zi4       ran2          归去，也无风雨也无晴   2023 博雅17班 语文演讲 </vt:lpstr>
      <vt:lpstr>PowerPoint 演示文稿</vt:lpstr>
      <vt:lpstr>读万卷书 du2      wan4      juan4      shu1          读万卷书|行万里路|观察世界|解说中国   2023 博雅17班 语文演讲 </vt:lpstr>
      <vt:lpstr>PowerPoint 演示文稿</vt:lpstr>
      <vt:lpstr>人的归宿</vt:lpstr>
      <vt:lpstr>人的归宿</vt:lpstr>
      <vt:lpstr>古汉语 从源头说起      2023 博雅17班 语文演讲 </vt:lpstr>
      <vt:lpstr>PowerPoint 演示文稿</vt:lpstr>
      <vt:lpstr>历史与经济：从一粒盐的故事到闪烁的屏幕 那是腾飞的中国</vt:lpstr>
      <vt:lpstr>历史与经济：从一粒盐的故事到闪烁的屏幕 那是腾飞的中国</vt:lpstr>
      <vt:lpstr>古汉语 从源头说起      2023 博雅17班 语文演讲 </vt:lpstr>
      <vt:lpstr>古汉语：从源头说起</vt:lpstr>
      <vt:lpstr>古汉语：从源头说起</vt:lpstr>
      <vt:lpstr>古汉语：从源头说起</vt:lpstr>
      <vt:lpstr>古汉语：从源头说起</vt:lpstr>
      <vt:lpstr>古汉语：从源头说起</vt:lpstr>
      <vt:lpstr>古汉语：从源头说起</vt:lpstr>
      <vt:lpstr>归去 gui1        qu4     2023 博雅17班 语文演讲 </vt:lpstr>
      <vt:lpstr>归去 gui1        qu4     2023 博雅17班 语文演讲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ArbeiterKlassen</cp:lastModifiedBy>
  <cp:revision>234</cp:revision>
  <dcterms:created xsi:type="dcterms:W3CDTF">2019-06-19T02:08:00Z</dcterms:created>
  <dcterms:modified xsi:type="dcterms:W3CDTF">2023-09-06T05:50:13Z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2714BC2042754196817988410A36725A</vt:lpwstr>
  </property>
</Properties>
</file>